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21" r:id="rId2"/>
    <p:sldId id="322" r:id="rId3"/>
    <p:sldId id="323" r:id="rId4"/>
    <p:sldId id="324" r:id="rId5"/>
    <p:sldId id="325" r:id="rId6"/>
    <p:sldId id="326" r:id="rId7"/>
    <p:sldId id="29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6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429207-9646-42A4-9760-2365A9005B4C}" type="datetimeFigureOut">
              <a:rPr lang="fr-FR" smtClean="0"/>
              <a:t>31/05/2018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A01B7-1F0D-4932-A873-960B5C1FE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0476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67A85C-EEB8-4E63-803E-5EA175D73F2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919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67A85C-EEB8-4E63-803E-5EA175D73F2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8570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67A85C-EEB8-4E63-803E-5EA175D73F2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7170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67A85C-EEB8-4E63-803E-5EA175D73F2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4265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67A85C-EEB8-4E63-803E-5EA175D73F2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9376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67A85C-EEB8-4E63-803E-5EA175D73F2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878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8875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1512" y="4722788"/>
            <a:ext cx="5448493" cy="4474030"/>
          </a:xfrm>
        </p:spPr>
        <p:txBody>
          <a:bodyPr/>
          <a:lstStyle/>
          <a:p>
            <a:pPr algn="just">
              <a:buFontTx/>
              <a:buNone/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67A85C-EEB8-4E63-803E-5EA175D73F2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6282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8817E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(c) Dr Julian Potter 2017</a:t>
            </a:r>
            <a:endParaRPr lang="en-GB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DE43424-7077-4D8D-9D03-0BB5871D6A09}" type="slidenum">
              <a:rPr lang="en-GB"/>
              <a:pPr/>
              <a:t>‹N°›</a:t>
            </a:fld>
            <a:endParaRPr lang="en-GB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727075"/>
            <a:ext cx="9144000" cy="71438"/>
          </a:xfrm>
          <a:prstGeom prst="rect">
            <a:avLst/>
          </a:prstGeom>
          <a:solidFill>
            <a:srgbClr val="88817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sz="1800" dirty="0"/>
          </a:p>
        </p:txBody>
      </p:sp>
      <p:pic>
        <p:nvPicPr>
          <p:cNvPr id="5132" name="Picture 12" descr="20x250-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7175" cy="7191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4115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(c) Dr Julian Potter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F6618-45DB-4B51-93B0-602D098A5B69}" type="slidenum">
              <a:rPr lang="en-GB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0566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6615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6615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(c) Dr Julian Potter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3375D-D4CC-41D6-A459-6175163564B9}" type="slidenum">
              <a:rPr lang="en-GB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81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(c) Dr Julian Potter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B70C2-6BC1-416E-BC71-2025738FA3EB}" type="slidenum">
              <a:rPr lang="en-GB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959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(c) Dr Julian Potter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9D616-8D18-49B4-B6A5-33111BC88D1C}" type="slidenum">
              <a:rPr lang="en-GB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4357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6217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6217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(c) Dr Julian Potter 2017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6A0DF-62A2-40FA-86E2-6167FEA7DAA6}" type="slidenum">
              <a:rPr lang="en-GB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152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(c) Dr Julian Potter 2017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76352-28DE-4902-9C58-A2CD60533077}" type="slidenum">
              <a:rPr lang="en-GB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7577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(c) Dr Julian Potter 2017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E272B-A245-43DF-BF12-CB81B341E34B}" type="slidenum">
              <a:rPr lang="en-GB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7170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(c) Dr Julian Potter 2017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11527-38DB-4818-B889-04A9FD3FBA54}" type="slidenum">
              <a:rPr lang="en-GB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706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(c) Dr Julian Potter 2017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12D94-BDBD-4152-93A4-12B3C87ABB00}" type="slidenum">
              <a:rPr lang="en-GB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0170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(c) Dr Julian Potter 2017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B758A-082F-4DB0-ABA7-474E600DB2A6}" type="slidenum">
              <a:rPr lang="en-GB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4630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66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6217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sv-SE"/>
              <a:t>(c) Dr Julian Potter 2017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A47F8B3-9EE8-4A3F-8EB3-17A5F24B810B}" type="slidenum">
              <a:rPr lang="en-GB"/>
              <a:pPr/>
              <a:t>‹N°›</a:t>
            </a:fld>
            <a:endParaRPr lang="en-GB" dirty="0"/>
          </a:p>
        </p:txBody>
      </p:sp>
      <p:pic>
        <p:nvPicPr>
          <p:cNvPr id="1039" name="Picture 15" descr="20x25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" y="0"/>
            <a:ext cx="9147175" cy="719138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727075"/>
            <a:ext cx="9144000" cy="71438"/>
          </a:xfrm>
          <a:prstGeom prst="rect">
            <a:avLst/>
          </a:prstGeom>
          <a:solidFill>
            <a:srgbClr val="88817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33795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539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539B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539B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539B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539B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539B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539B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539B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539B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jmp@wpt.co.u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1532" y="1403777"/>
            <a:ext cx="8421303" cy="5319211"/>
          </a:xfrm>
        </p:spPr>
        <p:txBody>
          <a:bodyPr/>
          <a:lstStyle/>
          <a:p>
            <a:r>
              <a:rPr lang="en-GB" sz="4800" dirty="0">
                <a:solidFill>
                  <a:schemeClr val="tx1"/>
                </a:solidFill>
              </a:rPr>
              <a:t>PI &amp; </a:t>
            </a:r>
            <a:r>
              <a:rPr lang="fr-FR" sz="4800" dirty="0">
                <a:solidFill>
                  <a:schemeClr val="tx1"/>
                </a:solidFill>
              </a:rPr>
              <a:t>Technologies</a:t>
            </a:r>
            <a:r>
              <a:rPr lang="en-GB" sz="4800" dirty="0">
                <a:solidFill>
                  <a:schemeClr val="tx1"/>
                </a:solidFill>
              </a:rPr>
              <a:t> de rupture</a:t>
            </a:r>
          </a:p>
          <a:p>
            <a:r>
              <a:rPr lang="en-GB" sz="3600" dirty="0">
                <a:solidFill>
                  <a:schemeClr val="tx1"/>
                </a:solidFill>
              </a:rPr>
              <a:t>Plus </a:t>
            </a:r>
            <a:r>
              <a:rPr lang="fr-FR" sz="3600" dirty="0">
                <a:solidFill>
                  <a:schemeClr val="tx1"/>
                </a:solidFill>
              </a:rPr>
              <a:t>ça</a:t>
            </a:r>
            <a:r>
              <a:rPr lang="en-GB" sz="3600" dirty="0">
                <a:solidFill>
                  <a:schemeClr val="tx1"/>
                </a:solidFill>
              </a:rPr>
              <a:t> change plus </a:t>
            </a:r>
            <a:r>
              <a:rPr lang="fr-FR" sz="3600" dirty="0">
                <a:solidFill>
                  <a:schemeClr val="tx1"/>
                </a:solidFill>
              </a:rPr>
              <a:t>c’est la même chose</a:t>
            </a:r>
          </a:p>
          <a:p>
            <a:endParaRPr lang="en-GB" sz="800" dirty="0"/>
          </a:p>
          <a:p>
            <a:r>
              <a:rPr lang="en-GB" sz="2800" dirty="0"/>
              <a:t>Dr Julian Potter</a:t>
            </a:r>
          </a:p>
          <a:p>
            <a:r>
              <a:rPr lang="en-GB" sz="2800" dirty="0"/>
              <a:t>WP Thompson Intellectual Property</a:t>
            </a:r>
          </a:p>
          <a:p>
            <a:endParaRPr lang="en-GB" dirty="0"/>
          </a:p>
          <a:p>
            <a:endParaRPr lang="fr-FR" dirty="0"/>
          </a:p>
          <a:p>
            <a:endParaRPr lang="en-GB" sz="2400" b="1" dirty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E43424-7077-4D8D-9D03-0BB5871D6A09}" type="slidenum">
              <a:rPr lang="en-GB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dirty="0">
                <a:solidFill>
                  <a:srgbClr val="000000"/>
                </a:solidFill>
                <a:latin typeface="Arial" charset="0"/>
              </a:rPr>
              <a:t>(c) Dr Julian Potter 2018</a:t>
            </a:r>
            <a:endParaRPr lang="en-GB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" y="-14275"/>
            <a:ext cx="741568" cy="7453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113" y="4617864"/>
            <a:ext cx="1664140" cy="1672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035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707293"/>
            <a:ext cx="8640960" cy="855095"/>
          </a:xfrm>
        </p:spPr>
        <p:txBody>
          <a:bodyPr/>
          <a:lstStyle/>
          <a:p>
            <a:r>
              <a:rPr lang="fr-FR" sz="4000" dirty="0"/>
              <a:t>Technologies de Rupture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91680" y="6399331"/>
            <a:ext cx="5760640" cy="32214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dirty="0">
                <a:solidFill>
                  <a:srgbClr val="000000"/>
                </a:solidFill>
                <a:latin typeface="Arial" charset="0"/>
              </a:rPr>
              <a:t>(c) Dr Julian Potter 2018</a:t>
            </a:r>
            <a:endParaRPr lang="en-GB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111527-38DB-4818-B889-04A9FD3FBA54}" type="slidenum">
              <a:rPr lang="en-GB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/>
        </p:nvSpPr>
        <p:spPr bwMode="auto">
          <a:xfrm>
            <a:off x="457200" y="1544549"/>
            <a:ext cx="8229600" cy="4713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fr-FR" dirty="0">
                <a:solidFill>
                  <a:srgbClr val="000000"/>
                </a:solidFill>
                <a:latin typeface="Arial"/>
              </a:rPr>
              <a:t>Qu’est-ce que c’est ?</a:t>
            </a:r>
          </a:p>
          <a:p>
            <a:pPr lvl="1" algn="just"/>
            <a:r>
              <a:rPr lang="fr-FR" dirty="0">
                <a:solidFill>
                  <a:srgbClr val="000000"/>
                </a:solidFill>
                <a:latin typeface="Arial"/>
              </a:rPr>
              <a:t>“rupture” – quelque chose qui stoppe ou interrompt quelque chose qui existe </a:t>
            </a:r>
          </a:p>
          <a:p>
            <a:pPr lvl="1" algn="just"/>
            <a:r>
              <a:rPr lang="fr-FR" dirty="0">
                <a:solidFill>
                  <a:srgbClr val="000000"/>
                </a:solidFill>
                <a:latin typeface="Arial"/>
              </a:rPr>
              <a:t>exemples:</a:t>
            </a:r>
          </a:p>
          <a:p>
            <a:pPr lvl="3" algn="just"/>
            <a:r>
              <a:rPr lang="fr-FR" sz="2100" dirty="0">
                <a:solidFill>
                  <a:srgbClr val="000000"/>
                </a:solidFill>
                <a:latin typeface="Arial"/>
              </a:rPr>
              <a:t>La vaccination</a:t>
            </a:r>
          </a:p>
          <a:p>
            <a:pPr lvl="3" algn="just"/>
            <a:r>
              <a:rPr lang="fr-FR" sz="2100" dirty="0">
                <a:solidFill>
                  <a:srgbClr val="000000"/>
                </a:solidFill>
                <a:latin typeface="Arial"/>
              </a:rPr>
              <a:t>L’imprimerie</a:t>
            </a:r>
          </a:p>
          <a:p>
            <a:pPr lvl="3" algn="just"/>
            <a:r>
              <a:rPr lang="fr-FR" sz="2100" dirty="0">
                <a:solidFill>
                  <a:srgbClr val="000000"/>
                </a:solidFill>
                <a:latin typeface="Arial"/>
              </a:rPr>
              <a:t>La télégraphie</a:t>
            </a:r>
          </a:p>
          <a:p>
            <a:pPr lvl="3" algn="just"/>
            <a:r>
              <a:rPr lang="fr-FR" sz="2100" dirty="0">
                <a:solidFill>
                  <a:srgbClr val="000000"/>
                </a:solidFill>
                <a:latin typeface="Arial"/>
              </a:rPr>
              <a:t>Ordinateurs – unité centrale, digital, microprocesseur</a:t>
            </a:r>
          </a:p>
          <a:p>
            <a:pPr lvl="3" algn="just"/>
            <a:r>
              <a:rPr lang="fr-FR" sz="2100" dirty="0">
                <a:solidFill>
                  <a:srgbClr val="000000"/>
                </a:solidFill>
                <a:latin typeface="Arial"/>
              </a:rPr>
              <a:t>Communication par commutation par paquets, WWW </a:t>
            </a:r>
          </a:p>
          <a:p>
            <a:pPr lvl="3" algn="just"/>
            <a:r>
              <a:rPr lang="fr-FR" sz="2100" dirty="0" err="1">
                <a:solidFill>
                  <a:srgbClr val="000000"/>
                </a:solidFill>
                <a:latin typeface="Arial"/>
              </a:rPr>
              <a:t>BlockChain</a:t>
            </a:r>
            <a:endParaRPr lang="fr-FR" sz="2100" dirty="0">
              <a:solidFill>
                <a:srgbClr val="000000"/>
              </a:solidFill>
              <a:latin typeface="Arial"/>
            </a:endParaRPr>
          </a:p>
          <a:p>
            <a:pPr lvl="3" algn="just"/>
            <a:endParaRPr lang="en-GB" sz="2400" dirty="0">
              <a:solidFill>
                <a:srgbClr val="000000"/>
              </a:solidFill>
              <a:latin typeface="Arial"/>
            </a:endParaRPr>
          </a:p>
          <a:p>
            <a:pPr lvl="2" algn="just"/>
            <a:endParaRPr lang="en-GB" dirty="0">
              <a:solidFill>
                <a:srgbClr val="000000"/>
              </a:solidFill>
              <a:latin typeface="Arial"/>
            </a:endParaRPr>
          </a:p>
          <a:p>
            <a:pPr lvl="1" algn="just"/>
            <a:endParaRPr lang="en-GB" dirty="0">
              <a:solidFill>
                <a:srgbClr val="000000"/>
              </a:solidFill>
              <a:latin typeface="Arial"/>
            </a:endParaRPr>
          </a:p>
          <a:p>
            <a:pPr lvl="1" algn="just"/>
            <a:endParaRPr lang="en-GB" dirty="0">
              <a:solidFill>
                <a:srgbClr val="000000"/>
              </a:solidFill>
              <a:latin typeface="Arial"/>
            </a:endParaRPr>
          </a:p>
          <a:p>
            <a:pPr marL="0" indent="0" algn="just">
              <a:buNone/>
            </a:pPr>
            <a:endParaRPr lang="en-GB" sz="3600" dirty="0">
              <a:solidFill>
                <a:srgbClr val="000000"/>
              </a:solidFill>
              <a:latin typeface="Arial"/>
            </a:endParaRPr>
          </a:p>
          <a:p>
            <a:endParaRPr lang="en-GB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3579"/>
            <a:ext cx="886352" cy="89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421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707293"/>
            <a:ext cx="8640960" cy="855095"/>
          </a:xfrm>
        </p:spPr>
        <p:txBody>
          <a:bodyPr/>
          <a:lstStyle/>
          <a:p>
            <a:r>
              <a:rPr lang="fr-FR" sz="4000" dirty="0"/>
              <a:t>Technologies de Rupture</a:t>
            </a:r>
            <a:endParaRPr lang="en-GB" sz="4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91680" y="6399331"/>
            <a:ext cx="5760640" cy="32214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dirty="0">
                <a:solidFill>
                  <a:srgbClr val="000000"/>
                </a:solidFill>
                <a:latin typeface="Arial" charset="0"/>
              </a:rPr>
              <a:t>(c) Dr Julian Potter 2018</a:t>
            </a:r>
            <a:endParaRPr lang="en-GB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111527-38DB-4818-B889-04A9FD3FBA54}" type="slidenum">
              <a:rPr lang="en-GB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/>
        </p:nvSpPr>
        <p:spPr bwMode="auto">
          <a:xfrm>
            <a:off x="457200" y="1963270"/>
            <a:ext cx="8229600" cy="4198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Arial"/>
              </a:rPr>
              <a:t>Généralement nouvelle et imprévue (inattendue) donc probablement pas évidente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Arial"/>
              </a:rPr>
              <a:t>Technologie protégée par un brevet, Art. 52(1) CBE</a:t>
            </a:r>
          </a:p>
          <a:p>
            <a:pPr algn="just"/>
            <a:r>
              <a:rPr lang="fr-FR" sz="2400" dirty="0">
                <a:solidFill>
                  <a:srgbClr val="000000"/>
                </a:solidFill>
                <a:latin typeface="Arial"/>
              </a:rPr>
              <a:t>Conditions de brevetabilité</a:t>
            </a:r>
          </a:p>
          <a:p>
            <a:pPr lvl="2" algn="just"/>
            <a:r>
              <a:rPr lang="fr-FR" sz="2000" dirty="0">
                <a:solidFill>
                  <a:srgbClr val="000000"/>
                </a:solidFill>
                <a:latin typeface="Arial"/>
              </a:rPr>
              <a:t>nouveauté, activité inventive (ne doit pas être évidente), application industrielle </a:t>
            </a:r>
          </a:p>
          <a:p>
            <a:pPr lvl="2" algn="just"/>
            <a:r>
              <a:rPr lang="fr-FR" sz="2000" dirty="0">
                <a:solidFill>
                  <a:srgbClr val="000000"/>
                </a:solidFill>
                <a:latin typeface="Arial"/>
              </a:rPr>
              <a:t>Facilement réunies, simple à protéger </a:t>
            </a:r>
          </a:p>
          <a:p>
            <a:pPr algn="just"/>
            <a:r>
              <a:rPr lang="fr-FR" sz="2400" dirty="0">
                <a:solidFill>
                  <a:srgbClr val="000000"/>
                </a:solidFill>
                <a:latin typeface="Arial"/>
              </a:rPr>
              <a:t>L’application des technologies de rupture est plus fréquente mais elle peut être plus difficile à protéger</a:t>
            </a:r>
          </a:p>
          <a:p>
            <a:pPr lvl="2" algn="just"/>
            <a:endParaRPr lang="en-GB" dirty="0">
              <a:solidFill>
                <a:srgbClr val="000000"/>
              </a:solidFill>
              <a:latin typeface="Arial"/>
            </a:endParaRPr>
          </a:p>
          <a:p>
            <a:pPr lvl="1" algn="just"/>
            <a:endParaRPr lang="en-GB" dirty="0">
              <a:solidFill>
                <a:srgbClr val="000000"/>
              </a:solidFill>
              <a:latin typeface="Arial"/>
            </a:endParaRPr>
          </a:p>
          <a:p>
            <a:pPr lvl="1" algn="just"/>
            <a:endParaRPr lang="en-GB" dirty="0">
              <a:solidFill>
                <a:srgbClr val="000000"/>
              </a:solidFill>
              <a:latin typeface="Arial"/>
            </a:endParaRPr>
          </a:p>
          <a:p>
            <a:pPr marL="0" indent="0" algn="just">
              <a:buNone/>
            </a:pPr>
            <a:endParaRPr lang="en-GB" sz="3600" dirty="0">
              <a:solidFill>
                <a:srgbClr val="000000"/>
              </a:solidFill>
              <a:latin typeface="Arial"/>
            </a:endParaRPr>
          </a:p>
          <a:p>
            <a:endParaRPr lang="en-GB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3579"/>
            <a:ext cx="886352" cy="89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366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848747"/>
            <a:ext cx="8640960" cy="890920"/>
          </a:xfrm>
        </p:spPr>
        <p:txBody>
          <a:bodyPr/>
          <a:lstStyle/>
          <a:p>
            <a:r>
              <a:rPr lang="en-GB" sz="3100" dirty="0"/>
              <a:t>Les applications des technologies de rupture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91680" y="6399331"/>
            <a:ext cx="5760640" cy="32214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dirty="0">
                <a:solidFill>
                  <a:srgbClr val="000000"/>
                </a:solidFill>
                <a:latin typeface="Arial" charset="0"/>
              </a:rPr>
              <a:t>(c) Dr Julian Potter 2018</a:t>
            </a:r>
            <a:endParaRPr lang="en-GB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111527-38DB-4818-B889-04A9FD3FBA54}" type="slidenum">
              <a:rPr lang="en-GB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/>
        </p:nvSpPr>
        <p:spPr bwMode="auto">
          <a:xfrm>
            <a:off x="457200" y="1893773"/>
            <a:ext cx="8229600" cy="4364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fr-FR" sz="2800" dirty="0">
                <a:solidFill>
                  <a:srgbClr val="000000"/>
                </a:solidFill>
                <a:latin typeface="Arial"/>
              </a:rPr>
              <a:t>Les applications peuvent être évidentes</a:t>
            </a:r>
          </a:p>
          <a:p>
            <a:pPr lvl="1" algn="just"/>
            <a:r>
              <a:rPr lang="fr-FR" sz="2000" dirty="0">
                <a:solidFill>
                  <a:srgbClr val="000000"/>
                </a:solidFill>
                <a:latin typeface="Arial"/>
              </a:rPr>
              <a:t>Mettre en œuvre un programme de vaccination</a:t>
            </a:r>
          </a:p>
          <a:p>
            <a:pPr lvl="1" algn="just"/>
            <a:r>
              <a:rPr lang="fr-FR" sz="2000" dirty="0">
                <a:solidFill>
                  <a:srgbClr val="000000"/>
                </a:solidFill>
                <a:latin typeface="Arial"/>
              </a:rPr>
              <a:t>Vaccins pour de nombreuses maladies </a:t>
            </a:r>
          </a:p>
          <a:p>
            <a:pPr algn="just"/>
            <a:r>
              <a:rPr lang="fr-FR" sz="2800" dirty="0">
                <a:solidFill>
                  <a:srgbClr val="000000"/>
                </a:solidFill>
                <a:latin typeface="Arial"/>
              </a:rPr>
              <a:t>Protéger l’application </a:t>
            </a:r>
            <a:r>
              <a:rPr lang="fr-FR" sz="2800" i="1" dirty="0">
                <a:solidFill>
                  <a:srgbClr val="000000"/>
                </a:solidFill>
                <a:latin typeface="Arial"/>
              </a:rPr>
              <a:t>en soi </a:t>
            </a:r>
            <a:r>
              <a:rPr lang="fr-FR" sz="2800" dirty="0">
                <a:solidFill>
                  <a:srgbClr val="000000"/>
                </a:solidFill>
                <a:latin typeface="Arial"/>
              </a:rPr>
              <a:t>peut s’avérer difficile</a:t>
            </a:r>
          </a:p>
          <a:p>
            <a:pPr algn="just"/>
            <a:r>
              <a:rPr lang="fr-FR" sz="2800" dirty="0">
                <a:solidFill>
                  <a:srgbClr val="000000"/>
                </a:solidFill>
                <a:latin typeface="Arial"/>
              </a:rPr>
              <a:t>Nécessité d’analyser en profondeur l’application</a:t>
            </a:r>
          </a:p>
          <a:p>
            <a:pPr algn="just"/>
            <a:r>
              <a:rPr lang="fr-FR" sz="2800" dirty="0" err="1">
                <a:solidFill>
                  <a:srgbClr val="000000"/>
                </a:solidFill>
                <a:latin typeface="Arial"/>
              </a:rPr>
              <a:t>CIIs</a:t>
            </a:r>
            <a:endParaRPr lang="fr-FR" sz="2800" dirty="0">
              <a:solidFill>
                <a:srgbClr val="000000"/>
              </a:solidFill>
              <a:latin typeface="Arial"/>
            </a:endParaRPr>
          </a:p>
          <a:p>
            <a:pPr lvl="1" algn="just"/>
            <a:r>
              <a:rPr lang="en-GB" sz="2000" dirty="0">
                <a:solidFill>
                  <a:srgbClr val="000000"/>
                </a:solidFill>
                <a:latin typeface="Arial"/>
              </a:rPr>
              <a:t>fintech, IA, e-commerce, </a:t>
            </a:r>
            <a:r>
              <a:rPr lang="fr-FR" sz="2000" dirty="0">
                <a:solidFill>
                  <a:srgbClr val="000000"/>
                </a:solidFill>
              </a:rPr>
              <a:t>crypto-monnaie</a:t>
            </a:r>
            <a:r>
              <a:rPr lang="en-GB" sz="2000" dirty="0">
                <a:solidFill>
                  <a:srgbClr val="000000"/>
                </a:solidFill>
                <a:latin typeface="Arial"/>
              </a:rPr>
              <a:t>, ECU, RV, RA etc. </a:t>
            </a:r>
            <a:r>
              <a:rPr lang="fr-FR" sz="2000" dirty="0">
                <a:solidFill>
                  <a:srgbClr val="000000"/>
                </a:solidFill>
              </a:rPr>
              <a:t> </a:t>
            </a:r>
            <a:endParaRPr lang="en-GB" sz="2000" dirty="0">
              <a:solidFill>
                <a:srgbClr val="000000"/>
              </a:solidFill>
              <a:latin typeface="Arial"/>
            </a:endParaRPr>
          </a:p>
          <a:p>
            <a:pPr lvl="1" algn="just"/>
            <a:endParaRPr lang="en-GB" dirty="0">
              <a:solidFill>
                <a:srgbClr val="000000"/>
              </a:solidFill>
              <a:latin typeface="Arial"/>
            </a:endParaRPr>
          </a:p>
          <a:p>
            <a:pPr lvl="1" algn="just"/>
            <a:endParaRPr lang="en-GB" dirty="0">
              <a:solidFill>
                <a:srgbClr val="000000"/>
              </a:solidFill>
              <a:latin typeface="Arial"/>
            </a:endParaRPr>
          </a:p>
          <a:p>
            <a:pPr marL="0" indent="0" algn="just">
              <a:buNone/>
            </a:pPr>
            <a:endParaRPr lang="en-GB" sz="3600" dirty="0">
              <a:solidFill>
                <a:srgbClr val="000000"/>
              </a:solidFill>
              <a:latin typeface="Arial"/>
            </a:endParaRPr>
          </a:p>
          <a:p>
            <a:endParaRPr lang="en-GB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3579"/>
            <a:ext cx="886352" cy="89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801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842681"/>
            <a:ext cx="8640960" cy="890920"/>
          </a:xfrm>
        </p:spPr>
        <p:txBody>
          <a:bodyPr/>
          <a:lstStyle/>
          <a:p>
            <a:r>
              <a:rPr lang="en-GB" sz="3100" dirty="0"/>
              <a:t>Les applications des technologies de rupture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91680" y="6399331"/>
            <a:ext cx="5760640" cy="32214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dirty="0">
                <a:solidFill>
                  <a:srgbClr val="000000"/>
                </a:solidFill>
                <a:latin typeface="Arial" charset="0"/>
              </a:rPr>
              <a:t>(c) Dr Julian Potter 2018</a:t>
            </a:r>
            <a:endParaRPr lang="en-GB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111527-38DB-4818-B889-04A9FD3FBA54}" type="slidenum">
              <a:rPr lang="en-GB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/>
        </p:nvSpPr>
        <p:spPr bwMode="auto">
          <a:xfrm>
            <a:off x="477927" y="1685952"/>
            <a:ext cx="8229600" cy="4713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GB" dirty="0">
                <a:solidFill>
                  <a:srgbClr val="000000"/>
                </a:solidFill>
                <a:latin typeface="Arial"/>
              </a:rPr>
              <a:t>E-commerce</a:t>
            </a:r>
          </a:p>
          <a:p>
            <a:pPr lvl="1" algn="just"/>
            <a:r>
              <a:rPr lang="en-GB" dirty="0">
                <a:solidFill>
                  <a:srgbClr val="000000"/>
                </a:solidFill>
                <a:latin typeface="Arial"/>
              </a:rPr>
              <a:t>Commander des </a:t>
            </a:r>
            <a:r>
              <a:rPr lang="fr-FR" dirty="0">
                <a:solidFill>
                  <a:srgbClr val="000000"/>
                </a:solidFill>
                <a:latin typeface="Arial"/>
              </a:rPr>
              <a:t>produits</a:t>
            </a:r>
            <a:r>
              <a:rPr lang="en-GB" dirty="0">
                <a:solidFill>
                  <a:srgbClr val="000000"/>
                </a:solidFill>
                <a:latin typeface="Arial"/>
              </a:rPr>
              <a:t> à </a:t>
            </a:r>
            <a:r>
              <a:rPr lang="fr-FR" dirty="0">
                <a:solidFill>
                  <a:srgbClr val="000000"/>
                </a:solidFill>
                <a:latin typeface="Arial"/>
              </a:rPr>
              <a:t>l’aide d’un dispositif informatique en réseau</a:t>
            </a:r>
          </a:p>
          <a:p>
            <a:pPr lvl="1" algn="just"/>
            <a:r>
              <a:rPr lang="fr-FR" dirty="0">
                <a:solidFill>
                  <a:srgbClr val="000000"/>
                </a:solidFill>
                <a:latin typeface="Arial"/>
              </a:rPr>
              <a:t>Acheter “sur le net”</a:t>
            </a:r>
          </a:p>
          <a:p>
            <a:pPr lvl="2" algn="just"/>
            <a:r>
              <a:rPr lang="en-GB" sz="2000" dirty="0">
                <a:solidFill>
                  <a:srgbClr val="000000"/>
                </a:solidFill>
                <a:latin typeface="Arial"/>
              </a:rPr>
              <a:t>Mise </a:t>
            </a:r>
            <a:r>
              <a:rPr lang="fr-FR" sz="2000" dirty="0">
                <a:solidFill>
                  <a:srgbClr val="000000"/>
                </a:solidFill>
                <a:latin typeface="Arial"/>
              </a:rPr>
              <a:t>en place de modèles d’achats conventionnels utilisant des technologies de rupture</a:t>
            </a:r>
          </a:p>
          <a:p>
            <a:pPr lvl="2" algn="just"/>
            <a:r>
              <a:rPr lang="fr-FR" sz="2000" dirty="0">
                <a:solidFill>
                  <a:srgbClr val="000000"/>
                </a:solidFill>
                <a:latin typeface="Arial"/>
              </a:rPr>
              <a:t>Pas d’innovation technique</a:t>
            </a:r>
          </a:p>
          <a:p>
            <a:pPr lvl="1" algn="just"/>
            <a:r>
              <a:rPr lang="fr-FR" dirty="0">
                <a:solidFill>
                  <a:srgbClr val="000000"/>
                </a:solidFill>
                <a:latin typeface="Arial"/>
              </a:rPr>
              <a:t>Non brevetable avec les lois actuelles relatives au droit des brevets</a:t>
            </a:r>
          </a:p>
          <a:p>
            <a:pPr lvl="1" algn="just"/>
            <a:r>
              <a:rPr lang="fr-FR" dirty="0">
                <a:solidFill>
                  <a:srgbClr val="000000"/>
                </a:solidFill>
                <a:latin typeface="Arial"/>
              </a:rPr>
              <a:t>Utilisation d’autres formes de protection en PI</a:t>
            </a:r>
          </a:p>
          <a:p>
            <a:pPr lvl="1" algn="just"/>
            <a:endParaRPr lang="en-GB" dirty="0">
              <a:solidFill>
                <a:srgbClr val="000000"/>
              </a:solidFill>
              <a:latin typeface="Arial"/>
            </a:endParaRPr>
          </a:p>
          <a:p>
            <a:pPr lvl="1" algn="just"/>
            <a:endParaRPr lang="en-GB" dirty="0">
              <a:solidFill>
                <a:srgbClr val="000000"/>
              </a:solidFill>
              <a:latin typeface="Arial"/>
            </a:endParaRPr>
          </a:p>
          <a:p>
            <a:pPr lvl="1" algn="just"/>
            <a:endParaRPr lang="en-GB" dirty="0">
              <a:solidFill>
                <a:srgbClr val="000000"/>
              </a:solidFill>
              <a:latin typeface="Arial"/>
            </a:endParaRPr>
          </a:p>
          <a:p>
            <a:pPr marL="0" indent="0" algn="just">
              <a:buNone/>
            </a:pPr>
            <a:endParaRPr lang="en-GB" sz="3600" dirty="0">
              <a:solidFill>
                <a:srgbClr val="000000"/>
              </a:solidFill>
              <a:latin typeface="Arial"/>
            </a:endParaRPr>
          </a:p>
          <a:p>
            <a:endParaRPr lang="en-GB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3579"/>
            <a:ext cx="886352" cy="89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220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707293"/>
            <a:ext cx="8640960" cy="1145473"/>
          </a:xfrm>
        </p:spPr>
        <p:txBody>
          <a:bodyPr/>
          <a:lstStyle/>
          <a:p>
            <a:r>
              <a:rPr lang="en-GB" sz="3100" dirty="0"/>
              <a:t>Les applications des technologies de rupture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91680" y="6399331"/>
            <a:ext cx="5760640" cy="32214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dirty="0">
                <a:solidFill>
                  <a:srgbClr val="000000"/>
                </a:solidFill>
                <a:latin typeface="Arial" charset="0"/>
              </a:rPr>
              <a:t>(c) Dr Julian Potter 2018</a:t>
            </a:r>
            <a:endParaRPr lang="en-GB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111527-38DB-4818-B889-04A9FD3FBA54}" type="slidenum">
              <a:rPr lang="en-GB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/>
        </p:nvSpPr>
        <p:spPr bwMode="auto">
          <a:xfrm>
            <a:off x="451495" y="2126511"/>
            <a:ext cx="8229600" cy="4439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fr-FR" sz="2000" dirty="0">
                <a:solidFill>
                  <a:srgbClr val="000000"/>
                </a:solidFill>
                <a:latin typeface="Arial"/>
              </a:rPr>
              <a:t>Comment protéger l’application d’innovations?</a:t>
            </a:r>
          </a:p>
          <a:p>
            <a:pPr lvl="1" algn="just"/>
            <a:r>
              <a:rPr lang="fr-FR" sz="1800" dirty="0">
                <a:solidFill>
                  <a:srgbClr val="000000"/>
                </a:solidFill>
                <a:latin typeface="Arial"/>
              </a:rPr>
              <a:t>Identifier l’innovation technologique</a:t>
            </a:r>
          </a:p>
          <a:p>
            <a:pPr lvl="1" algn="just"/>
            <a:r>
              <a:rPr lang="fr-FR" sz="1800" dirty="0">
                <a:solidFill>
                  <a:srgbClr val="000000"/>
                </a:solidFill>
                <a:latin typeface="Arial"/>
              </a:rPr>
              <a:t>Identifier la force d’attraction générant une clientèle ou d’autres avantages</a:t>
            </a:r>
          </a:p>
          <a:p>
            <a:pPr lvl="1" algn="just"/>
            <a:r>
              <a:rPr lang="fr-FR" sz="1800" dirty="0">
                <a:solidFill>
                  <a:srgbClr val="000000"/>
                </a:solidFill>
                <a:latin typeface="Arial"/>
              </a:rPr>
              <a:t>Identifier la technologie essentielle pour fournir des avantages aux utilisateurs</a:t>
            </a:r>
          </a:p>
          <a:p>
            <a:pPr algn="just"/>
            <a:r>
              <a:rPr lang="fr-FR" sz="2000" dirty="0">
                <a:solidFill>
                  <a:srgbClr val="000000"/>
                </a:solidFill>
                <a:latin typeface="Arial"/>
              </a:rPr>
              <a:t>Ceci permet d’obtenir une protection par brevet mais cela n’est pas toujours possible </a:t>
            </a:r>
          </a:p>
          <a:p>
            <a:pPr algn="just"/>
            <a:r>
              <a:rPr lang="fr-FR" sz="2000" dirty="0">
                <a:solidFill>
                  <a:srgbClr val="000000"/>
                </a:solidFill>
                <a:latin typeface="Arial"/>
              </a:rPr>
              <a:t>Quel niveau/type d’innovation technologique devrait être protégé au titre de l’économie numérique? </a:t>
            </a:r>
          </a:p>
          <a:p>
            <a:pPr algn="just"/>
            <a:r>
              <a:rPr lang="fr-FR" sz="2000" dirty="0">
                <a:solidFill>
                  <a:srgbClr val="000000"/>
                </a:solidFill>
                <a:latin typeface="Arial"/>
              </a:rPr>
              <a:t>Un nouveau droit nécessaire?</a:t>
            </a:r>
          </a:p>
          <a:p>
            <a:pPr algn="just"/>
            <a:r>
              <a:rPr lang="fr-FR" sz="2000" dirty="0">
                <a:solidFill>
                  <a:srgbClr val="000000"/>
                </a:solidFill>
                <a:latin typeface="Arial"/>
              </a:rPr>
              <a:t>Invention par une machine</a:t>
            </a:r>
          </a:p>
          <a:p>
            <a:pPr lvl="1" algn="just"/>
            <a:r>
              <a:rPr lang="fr-FR" sz="1800" dirty="0">
                <a:solidFill>
                  <a:srgbClr val="000000"/>
                </a:solidFill>
                <a:latin typeface="Arial"/>
              </a:rPr>
              <a:t>titularité?</a:t>
            </a:r>
          </a:p>
          <a:p>
            <a:pPr lvl="1" algn="just"/>
            <a:endParaRPr lang="en-GB" sz="2000" dirty="0">
              <a:solidFill>
                <a:srgbClr val="000000"/>
              </a:solidFill>
              <a:latin typeface="Arial"/>
            </a:endParaRPr>
          </a:p>
          <a:p>
            <a:pPr algn="just"/>
            <a:endParaRPr lang="en-GB" sz="2800" dirty="0">
              <a:solidFill>
                <a:srgbClr val="000000"/>
              </a:solidFill>
              <a:latin typeface="Arial"/>
            </a:endParaRPr>
          </a:p>
          <a:p>
            <a:pPr lvl="1" algn="just"/>
            <a:endParaRPr lang="en-GB" dirty="0">
              <a:solidFill>
                <a:srgbClr val="000000"/>
              </a:solidFill>
              <a:latin typeface="Arial"/>
            </a:endParaRPr>
          </a:p>
          <a:p>
            <a:pPr lvl="1" algn="just"/>
            <a:endParaRPr lang="en-GB" dirty="0">
              <a:solidFill>
                <a:srgbClr val="000000"/>
              </a:solidFill>
              <a:latin typeface="Arial"/>
            </a:endParaRPr>
          </a:p>
          <a:p>
            <a:pPr marL="0" indent="0" algn="just">
              <a:buNone/>
            </a:pPr>
            <a:endParaRPr lang="en-GB" sz="3600" dirty="0">
              <a:solidFill>
                <a:srgbClr val="000000"/>
              </a:solidFill>
              <a:latin typeface="Arial"/>
            </a:endParaRPr>
          </a:p>
          <a:p>
            <a:endParaRPr lang="en-GB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3579"/>
            <a:ext cx="886352" cy="89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260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1" y="953727"/>
            <a:ext cx="8595955" cy="1665185"/>
          </a:xfrm>
        </p:spPr>
        <p:txBody>
          <a:bodyPr/>
          <a:lstStyle/>
          <a:p>
            <a:pPr algn="ctr"/>
            <a:r>
              <a:rPr lang="en-GB" sz="4800" dirty="0"/>
              <a:t>Merci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650359"/>
            <a:ext cx="7920880" cy="1993776"/>
          </a:xfrm>
        </p:spPr>
        <p:txBody>
          <a:bodyPr/>
          <a:lstStyle/>
          <a:p>
            <a:r>
              <a:rPr lang="en-GB" dirty="0"/>
              <a:t>Dr Julian Potter</a:t>
            </a:r>
          </a:p>
          <a:p>
            <a:r>
              <a:rPr lang="en-GB" dirty="0">
                <a:hlinkClick r:id="rId3"/>
              </a:rPr>
              <a:t>jmp@wpt.co.uk</a:t>
            </a:r>
            <a:endParaRPr lang="en-GB" dirty="0"/>
          </a:p>
          <a:p>
            <a:r>
              <a:rPr lang="en-GB" dirty="0"/>
              <a:t>WP Thompson Intellectual Property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691680" y="6245225"/>
            <a:ext cx="5760640" cy="47625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dirty="0">
                <a:solidFill>
                  <a:srgbClr val="000000"/>
                </a:solidFill>
                <a:latin typeface="Arial" charset="0"/>
              </a:rPr>
              <a:t>(c) Dr Julian Potter 2018</a:t>
            </a:r>
            <a:endParaRPr lang="en-GB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E43424-7077-4D8D-9D03-0BB5871D6A09}" type="slidenum">
              <a:rPr lang="en-GB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725" y="4386353"/>
            <a:ext cx="184785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591288"/>
      </p:ext>
    </p:extLst>
  </p:cSld>
  <p:clrMapOvr>
    <a:masterClrMapping/>
  </p:clrMapOvr>
</p:sld>
</file>

<file path=ppt/theme/theme1.xml><?xml version="1.0" encoding="utf-8"?>
<a:theme xmlns:a="http://schemas.openxmlformats.org/drawingml/2006/main" name="WPThompson - PowerPoint Template_2">
  <a:themeElements>
    <a:clrScheme name="WPThompson - PowerPoint Template_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PThompson - PowerPoint Template_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PThompson - PowerPoint Template_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PThompson - PowerPoint Template_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PThompson - PowerPoint Template_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PThompson - PowerPoint Template_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PThompson - PowerPoint Template_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PThompson - PowerPoint Template_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PThompson - PowerPoint Template_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PThompson - PowerPoint Template_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PThompson - PowerPoint Template_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PThompson - PowerPoint Template_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PThompson - PowerPoint Template_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PThompson - PowerPoint Template_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385</Words>
  <Application>Microsoft Office PowerPoint</Application>
  <PresentationFormat>Affichage à l'écran (4:3)</PresentationFormat>
  <Paragraphs>91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Arial</vt:lpstr>
      <vt:lpstr>Calibri</vt:lpstr>
      <vt:lpstr>WPThompson - PowerPoint Template_2</vt:lpstr>
      <vt:lpstr>Présentation PowerPoint</vt:lpstr>
      <vt:lpstr>Technologies de Rupture</vt:lpstr>
      <vt:lpstr>Technologies de Rupture</vt:lpstr>
      <vt:lpstr>Les applications des technologies de rupture</vt:lpstr>
      <vt:lpstr>Les applications des technologies de rupture</vt:lpstr>
      <vt:lpstr>Les applications des technologies de rupture</vt:lpstr>
      <vt:lpstr>Merci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lwa</dc:creator>
  <cp:lastModifiedBy>lwa</cp:lastModifiedBy>
  <cp:revision>15</cp:revision>
  <dcterms:created xsi:type="dcterms:W3CDTF">2018-05-31T18:17:57Z</dcterms:created>
  <dcterms:modified xsi:type="dcterms:W3CDTF">2018-05-31T19:57:01Z</dcterms:modified>
</cp:coreProperties>
</file>